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6" r:id="rId2"/>
  </p:sldMasterIdLst>
  <p:notesMasterIdLst>
    <p:notesMasterId r:id="rId30"/>
  </p:notesMasterIdLst>
  <p:sldIdLst>
    <p:sldId id="256" r:id="rId3"/>
    <p:sldId id="257" r:id="rId4"/>
    <p:sldId id="261" r:id="rId5"/>
    <p:sldId id="292" r:id="rId6"/>
    <p:sldId id="319" r:id="rId7"/>
    <p:sldId id="320" r:id="rId8"/>
    <p:sldId id="321" r:id="rId9"/>
    <p:sldId id="322" r:id="rId10"/>
    <p:sldId id="325" r:id="rId11"/>
    <p:sldId id="331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18" r:id="rId24"/>
    <p:sldId id="332" r:id="rId25"/>
    <p:sldId id="333" r:id="rId26"/>
    <p:sldId id="334" r:id="rId27"/>
    <p:sldId id="290" r:id="rId28"/>
    <p:sldId id="29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IBM Plex Sans" panose="020B0503050203000203" pitchFamily="34" charset="0"/>
      <p:regular r:id="rId35"/>
      <p:bold r:id="rId36"/>
      <p:italic r:id="rId37"/>
      <p:boldItalic r:id="rId38"/>
    </p:embeddedFont>
    <p:embeddedFont>
      <p:font typeface="IBM Plex Sans SemiBold" panose="020B0703050203000203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hbsxsOyM0FnmuuKDgm7wuqn/Lv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2CBAE7-8EAE-4AA5-9208-7DAC08FCB9D2}">
  <a:tblStyle styleId="{1C2CBAE7-8EAE-4AA5-9208-7DAC08FCB9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64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a82f736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29a82f73689_0_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463" name="Google Shape;463;g29a82f73689_0_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10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32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388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22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854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4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102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931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820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88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046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29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980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93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913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352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8217bbd9e8_1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g28217bbd9e8_1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8217bbd9e8_1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28217bbd9e8_1_1125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  <p:sp>
        <p:nvSpPr>
          <p:cNvPr id="762" name="Google Shape;762;g28217bbd9e8_1_1125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2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89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02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93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602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48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2" Type="http://schemas.openxmlformats.org/officeDocument/2006/relationships/image" Target="../media/image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8" Type="http://schemas.openxmlformats.org/officeDocument/2006/relationships/image" Target="../media/image78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8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" name="Google Shape;8;p8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" name="Google Shape;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8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9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8" name="Google Shape;108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2" name="Google Shape;112;p9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13" name="Google Shape;11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8" name="Google Shape;118;p9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9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24" name="Google Shape;124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8" name="Google Shape;128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7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4" name="Google Shape;13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8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0" name="Google Shape;140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3" name="Google Shape;143;p10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104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" name="Google Shape;13;p87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87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" name="Google Shape;15;p87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" name="Google Shape;16;p87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" name="Google Shape;17;p87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" name="Google Shape;18;p87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" name="Google Shape;19;p87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87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" name="Google Shape;21;p87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" name="Google Shape;22;p87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87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" name="Google Shape;28;p87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" name="Google Shape;29;p87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87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87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87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3" name="Google Shape;33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7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1">
  <p:cSld name="1_Title slide 5_2_1_17_2">
    <p:bg>
      <p:bgPr>
        <a:solidFill>
          <a:srgbClr val="EFF0F5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9a82f73689_0_30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9a82f73689_0_30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g29a82f73689_0_30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9" name="Google Shape;159;g29a82f73689_0_30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8217bbd9e8_1_18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8217bbd9e8_1_18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спасибо за внимание">
  <p:cSld name="CUSTOM_2_1_4_1_1_1_1_1_2_1">
    <p:bg>
      <p:bgPr>
        <a:solidFill>
          <a:srgbClr val="EFF0F5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8217bbd9e8_1_190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8217bbd9e8_1_190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8217bbd9e8_1_190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8217bbd9e8_1_190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8217bbd9e8_1_190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8217bbd9e8_1_190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8217bbd9e8_1_190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8217bbd9e8_1_1906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28217bbd9e8_1_190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1">
  <p:cSld name="1_Title slide 5_2_1_17_2">
    <p:bg>
      <p:bgPr>
        <a:solidFill>
          <a:srgbClr val="EFF0F5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8217bbd9e8_1_175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8217bbd9e8_1_17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g28217bbd9e8_1_1754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84" name="Google Shape;184;g28217bbd9e8_1_175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217bbd9e8_1_1759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7" name="Google Shape;187;g28217bbd9e8_1_1759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g28217bbd9e8_1_1759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g28217bbd9e8_1_1759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90" name="Google Shape;190;g28217bbd9e8_1_17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8217bbd9e8_1_1759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217bbd9e8_1_176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4" name="Google Shape;194;g28217bbd9e8_1_1766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5" name="Google Shape;195;g28217bbd9e8_1_1766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6" name="Google Shape;196;g28217bbd9e8_1_1766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7" name="Google Shape;197;g28217bbd9e8_1_1766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g28217bbd9e8_1_1766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9" name="Google Shape;199;g28217bbd9e8_1_1766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0" name="Google Shape;200;g28217bbd9e8_1_1766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g28217bbd9e8_1_1766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2" name="Google Shape;202;g28217bbd9e8_1_1766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g28217bbd9e8_1_1766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4" name="Google Shape;204;g28217bbd9e8_1_1766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g28217bbd9e8_1_1766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6" name="Google Shape;206;g28217bbd9e8_1_1766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g28217bbd9e8_1_1766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8" name="Google Shape;208;g28217bbd9e8_1_1766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g28217bbd9e8_1_1766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0" name="Google Shape;210;g28217bbd9e8_1_1766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1" name="Google Shape;211;g28217bbd9e8_1_1766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2" name="Google Shape;212;g28217bbd9e8_1_1766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3" name="Google Shape;213;g28217bbd9e8_1_1766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4" name="Google Shape;214;g28217bbd9e8_1_17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8217bbd9e8_1_1766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217bbd9e8_1_179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8" name="Google Shape;218;g28217bbd9e8_1_17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определение">
  <p:cSld name="CUSTOM_2_1_4_1_1_1_1_1_2">
    <p:bg>
      <p:bgPr>
        <a:solidFill>
          <a:srgbClr val="EFF0F5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217bbd9e8_1_1793"/>
          <p:cNvSpPr txBox="1">
            <a:spLocks noGrp="1"/>
          </p:cNvSpPr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21" name="Google Shape;221;g28217bbd9e8_1_1793"/>
          <p:cNvSpPr txBox="1">
            <a:spLocks noGrp="1"/>
          </p:cNvSpPr>
          <p:nvPr>
            <p:ph type="title" idx="2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222" name="Google Shape;222;g28217bbd9e8_1_17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8217bbd9e8_1_179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8217bbd9e8_1_179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8217bbd9e8_1_179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8217bbd9e8_1_179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ответ 1">
  <p:cSld name="CUSTOM_2_1_4_1_1_2">
    <p:bg>
      <p:bgPr>
        <a:solidFill>
          <a:srgbClr val="2525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8217bbd9e8_1_18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8217bbd9e8_1_1801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0" name="Google Shape;230;g28217bbd9e8_1_1801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Шаблон GeekBrains">
  <p:cSld name="1_Title slide 5_2_1_17">
    <p:bg>
      <p:bgPr>
        <a:solidFill>
          <a:srgbClr val="EFF0F5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28217bbd9e8_1_180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8217bbd9e8_1_180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8217bbd9e8_1_180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8217bbd9e8_1_180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8217bbd9e8_1_180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8217bbd9e8_1_180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8217bbd9e8_1_180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8217bbd9e8_1_180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8217bbd9e8_1_1808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lang="ru" sz="3600" b="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 b="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sz="36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2">
  <p:cSld name="1_Title slide 5_2_1_17_1">
    <p:bg>
      <p:bgPr>
        <a:solidFill>
          <a:srgbClr val="EFF0F5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8217bbd9e8_1_18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8217bbd9e8_1_18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44" name="Google Shape;244;g28217bbd9e8_1_1818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g28217bbd9e8_1_18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3">
  <p:cSld name="1_Title slide 5_2_1_17_1_1">
    <p:bg>
      <p:bgPr>
        <a:solidFill>
          <a:srgbClr val="EFF0F5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8217bbd9e8_1_18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59544"/>
            <a:ext cx="9144000" cy="488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8217bbd9e8_1_182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49" name="Google Shape;249;g28217bbd9e8_1_182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0" name="Google Shape;250;g28217bbd9e8_1_18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4">
  <p:cSld name="1_Title slide 5_2_1_17_1_1_1">
    <p:bg>
      <p:bgPr>
        <a:solidFill>
          <a:srgbClr val="22222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217bbd9e8_1_182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3" name="Google Shape;253;g28217bbd9e8_1_1828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4" name="Google Shape;254;g28217bbd9e8_1_182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8217bbd9e8_1_18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217bbd9e8_1_18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8" name="Google Shape;258;g28217bbd9e8_1_1833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g28217bbd9e8_1_1833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g28217bbd9e8_1_1833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g28217bbd9e8_1_1833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g28217bbd9e8_1_1833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g28217bbd9e8_1_1833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g28217bbd9e8_1_1833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g28217bbd9e8_1_1833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g28217bbd9e8_1_1833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7" name="Google Shape;267;g28217bbd9e8_1_1833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8" name="Google Shape;268;g28217bbd9e8_1_1833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g28217bbd9e8_1_1833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0" name="Google Shape;270;g28217bbd9e8_1_18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8217bbd9e8_1_1833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217bbd9e8_1_18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74" name="Google Shape;274;g28217bbd9e8_1_184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g28217bbd9e8_1_184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6" name="Google Shape;276;g28217bbd9e8_1_18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217bbd9e8_1_18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79" name="Google Shape;279;g28217bbd9e8_1_185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g28217bbd9e8_1_18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g28217bbd9e8_1_18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8217bbd9e8_1_185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217bbd9e8_1_186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8217bbd9e8_1_18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6" name="Google Shape;286;g28217bbd9e8_1_18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8217bbd9e8_1_186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88" name="Google Shape;288;g28217bbd9e8_1_1860"/>
          <p:cNvSpPr txBox="1">
            <a:spLocks noGrp="1"/>
          </p:cNvSpPr>
          <p:nvPr>
            <p:ph type="subTitle" idx="2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0" name="Google Shape;40;p8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2" name="Google Shape;42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217bbd9e8_1_186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8217bbd9e8_1_186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92" name="Google Shape;292;g28217bbd9e8_1_18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8217bbd9e8_1_1866"/>
          <p:cNvSpPr txBox="1">
            <a:spLocks noGrp="1"/>
          </p:cNvSpPr>
          <p:nvPr>
            <p:ph type="subTitle" idx="2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g28217bbd9e8_1_1866"/>
          <p:cNvSpPr txBox="1">
            <a:spLocks noGrp="1"/>
          </p:cNvSpPr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 1">
  <p:cSld name="CUSTOM_2_1_4_1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8217bbd9e8_1_18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8217bbd9e8_1_1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8217bbd9e8_1_1872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99" name="Google Shape;299;g28217bbd9e8_1_1872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 2">
  <p:cSld name="CUSTOM_2_1_4_1_1_1">
    <p:bg>
      <p:bgPr>
        <a:solidFill>
          <a:srgbClr val="EFF0F5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217bbd9e8_1_1877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02" name="Google Shape;302;g28217bbd9e8_1_1877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03" name="Google Shape;303;g28217bbd9e8_1_187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8217bbd9e8_1_187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8217bbd9e8_1_187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8217bbd9e8_1_187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8217bbd9e8_1_187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8217bbd9e8_1_187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8217bbd9e8_1_187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8217bbd9e8_1_187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ответ 2 ">
  <p:cSld name="CUSTOM_2_1_4_1_1_1_1">
    <p:bg>
      <p:bgPr>
        <a:solidFill>
          <a:srgbClr val="EFF0F5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217bbd9e8_1_1888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13" name="Google Shape;313;g28217bbd9e8_1_1888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14" name="Google Shape;314;g28217bbd9e8_1_188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8217bbd9e8_1_188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8217bbd9e8_1_188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8217bbd9e8_1_188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8217bbd9e8_1_188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8217bbd9e8_1_18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светлая (по центру)">
  <p:cSld name="CUSTOM_2_1_4_1_1_1_1_1">
    <p:bg>
      <p:bgPr>
        <a:solidFill>
          <a:srgbClr val="EFF0F5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217bbd9e8_1_1897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22" name="Google Shape;322;g28217bbd9e8_1_1897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23" name="Google Shape;323;g28217bbd9e8_1_18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8217bbd9e8_1_189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8217bbd9e8_1_189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8217bbd9e8_1_189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8217bbd9e8_1_189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8217bbd9e8_1_189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темная (по центру)">
  <p:cSld name="CUSTOM_2_1_4_1_1_1_1_1_1">
    <p:bg>
      <p:bgPr>
        <a:solidFill>
          <a:srgbClr val="252525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217bbd9e8_1_1916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1" name="Google Shape;331;g28217bbd9e8_1_1916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32" name="Google Shape;332;g28217bbd9e8_1_19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8217bbd9e8_1_19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8217bbd9e8_1_19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8217bbd9e8_1_19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8217bbd9e8_1_19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8217bbd9e8_1_19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1">
  <p:cSld name="CUSTOM_2_1_2">
    <p:bg>
      <p:bgPr>
        <a:solidFill>
          <a:schemeClr val="lt2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217bbd9e8_1_1925"/>
          <p:cNvSpPr txBox="1">
            <a:spLocks noGrp="1"/>
          </p:cNvSpPr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40" name="Google Shape;340;g28217bbd9e8_1_192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8217bbd9e8_1_19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8217bbd9e8_1_19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8217bbd9e8_1_19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8217bbd9e8_1_19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8217bbd9e8_1_19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8217bbd9e8_1_1925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sz="5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_1">
    <p:bg>
      <p:bgPr>
        <a:solidFill>
          <a:srgbClr val="333333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28217bbd9e8_1_193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8217bbd9e8_1_19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8217bbd9e8_1_19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8217bbd9e8_1_19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8217bbd9e8_1_193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8217bbd9e8_1_19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8217bbd9e8_1_1934"/>
          <p:cNvSpPr txBox="1">
            <a:spLocks noGrp="1"/>
          </p:cNvSpPr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55" name="Google Shape;355;g28217bbd9e8_1_1934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sz="5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3">
  <p:cSld name="CUSTOM_2_1_2_1_1">
    <p:bg>
      <p:bgPr>
        <a:solidFill>
          <a:schemeClr val="lt2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28217bbd9e8_1_194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767871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8217bbd9e8_1_194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045" y="0"/>
            <a:ext cx="7354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8217bbd9e8_1_194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9418" y="510153"/>
            <a:ext cx="3114583" cy="463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8217bbd9e8_1_194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27539"/>
            <a:ext cx="1477985" cy="23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8217bbd9e8_1_1943"/>
          <p:cNvSpPr txBox="1">
            <a:spLocks noGrp="1"/>
          </p:cNvSpPr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2" name="Google Shape;362;g28217bbd9e8_1_1943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sz="5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28217bbd9e8_1_19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217bbd9e8_1_19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6" name="Google Shape;366;g28217bbd9e8_1_19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7" name="Google Shape;367;g28217bbd9e8_1_1951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8" name="Google Shape;368;g28217bbd9e8_1_19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имеры элементов">
  <p:cSld name="1_Title slide 5_2_1_12_2_1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8217bbd9e8_1_19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8217bbd9e8_1_195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8217bbd9e8_1_195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8217bbd9e8_1_195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8217bbd9e8_1_195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8217bbd9e8_1_195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8217bbd9e8_1_195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8217bbd9e8_1_195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8217bbd9e8_1_195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8217bbd9e8_1_195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8217bbd9e8_1_195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8217bbd9e8_1_195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8217bbd9e8_1_1957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8217bbd9e8_1_1957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8217bbd9e8_1_1957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8217bbd9e8_1_1957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8217bbd9e8_1_1957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8217bbd9e8_1_1957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8217bbd9e8_1_1957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8217bbd9e8_1_1957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8217bbd9e8_1_1957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8217bbd9e8_1_1957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8217bbd9e8_1_1957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8217bbd9e8_1_1957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8217bbd9e8_1_1957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8217bbd9e8_1_1957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8217bbd9e8_1_1957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8217bbd9e8_1_1957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28217bbd9e8_1_1957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8217bbd9e8_1_1957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8217bbd9e8_1_1957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8217bbd9e8_1_1957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217bbd9e8_1_199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5" name="Google Shape;405;g28217bbd9e8_1_199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6" name="Google Shape;406;g28217bbd9e8_1_199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7" name="Google Shape;407;g28217bbd9e8_1_199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8" name="Google Shape;408;g28217bbd9e8_1_199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9" name="Google Shape;409;g28217bbd9e8_1_199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0" name="Google Shape;410;g28217bbd9e8_1_199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1" name="Google Shape;411;g28217bbd9e8_1_199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2" name="Google Shape;412;g28217bbd9e8_1_199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3" name="Google Shape;413;g28217bbd9e8_1_199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4" name="Google Shape;414;g28217bbd9e8_1_199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5" name="Google Shape;415;g28217bbd9e8_1_199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6" name="Google Shape;416;g28217bbd9e8_1_199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7" name="Google Shape;417;g28217bbd9e8_1_199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8" name="Google Shape;418;g28217bbd9e8_1_199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9" name="Google Shape;419;g28217bbd9e8_1_199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0" name="Google Shape;420;g28217bbd9e8_1_199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1" name="Google Shape;421;g28217bbd9e8_1_199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2" name="Google Shape;422;g28217bbd9e8_1_199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3" name="Google Shape;423;g28217bbd9e8_1_199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4" name="Google Shape;424;g28217bbd9e8_1_199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25" name="Google Shape;425;g28217bbd9e8_1_19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8217bbd9e8_1_199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 1">
  <p:cSld name="1_Title slide 5_2_1_4_1_1_1_1_1_1_1">
    <p:bg>
      <p:bgPr>
        <a:solidFill>
          <a:schemeClr val="lt1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217bbd9e8_1_20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9" name="Google Shape;429;g28217bbd9e8_1_2014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0" name="Google Shape;430;g28217bbd9e8_1_2014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1" name="Google Shape;431;g28217bbd9e8_1_2014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2" name="Google Shape;432;g28217bbd9e8_1_2014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3" name="Google Shape;433;g28217bbd9e8_1_2014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4" name="Google Shape;434;g28217bbd9e8_1_2014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5" name="Google Shape;435;g28217bbd9e8_1_2014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6" name="Google Shape;436;g28217bbd9e8_1_2014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7" name="Google Shape;437;g28217bbd9e8_1_2014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8" name="Google Shape;438;g28217bbd9e8_1_2014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9" name="Google Shape;439;g28217bbd9e8_1_2014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0" name="Google Shape;440;g28217bbd9e8_1_2014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1" name="Google Shape;441;g28217bbd9e8_1_20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8217bbd9e8_1_2014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217bbd9e8_1_20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1">
  <p:cSld name="1_Title slide 5_2_1_12_2"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8217bbd9e8_1_20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7" name="Google Shape;447;g28217bbd9e8_1_20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2">
  <p:cSld name="1_Title slide 5_2_1_12_3">
    <p:bg>
      <p:bgPr>
        <a:solidFill>
          <a:schemeClr val="l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217bbd9e8_1_20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0" name="Google Shape;450;g28217bbd9e8_1_20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3">
  <p:cSld name="1_Title slide 5_2_1_12_4"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217bbd9e8_1_20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3" name="Google Shape;453;g28217bbd9e8_1_20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4">
  <p:cSld name="1_Title slide 5_2_1_12_5">
    <p:bg>
      <p:bgPr>
        <a:solidFill>
          <a:schemeClr val="lt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217bbd9e8_1_204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6" name="Google Shape;456;g28217bbd9e8_1_20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5">
  <p:cSld name="1_Title slide 5_2_1_12_6">
    <p:bg>
      <p:bgPr>
        <a:solidFill>
          <a:schemeClr val="lt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217bbd9e8_1_20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9" name="Google Shape;459;g28217bbd9e8_1_20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6" name="Google Shape;66;p82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8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5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6" name="Google Shape;76;p85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85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85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9" name="Google Shape;79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5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88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88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88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88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88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88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88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88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1" name="Google Shape;91;p88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88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88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88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5" name="Google Shape;95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8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3.gif"/><Relationship Id="rId5" Type="http://schemas.openxmlformats.org/officeDocument/2006/relationships/image" Target="../media/image112.gif"/><Relationship Id="rId4" Type="http://schemas.openxmlformats.org/officeDocument/2006/relationships/image" Target="../media/image11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9a82f73689_0_0"/>
          <p:cNvSpPr txBox="1">
            <a:spLocks noGrp="1"/>
          </p:cNvSpPr>
          <p:nvPr>
            <p:ph type="title"/>
          </p:nvPr>
        </p:nvSpPr>
        <p:spPr>
          <a:xfrm>
            <a:off x="540000" y="780512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ru" dirty="0"/>
            </a:br>
            <a:br>
              <a:rPr lang="ru" dirty="0"/>
            </a:br>
            <a:br>
              <a:rPr lang="ru" dirty="0"/>
            </a:br>
            <a:br>
              <a:rPr lang="ru" dirty="0"/>
            </a:br>
            <a:r>
              <a:rPr lang="ru" sz="3200" dirty="0"/>
              <a:t>Apache Spark. </a:t>
            </a:r>
            <a:r>
              <a:rPr lang="en-US" sz="3200" dirty="0" err="1"/>
              <a:t>DataFrame</a:t>
            </a:r>
            <a:r>
              <a:rPr lang="ru-RU" sz="3200" dirty="0"/>
              <a:t> – </a:t>
            </a:r>
            <a:r>
              <a:rPr lang="ru-RU" sz="3200" dirty="0" err="1"/>
              <a:t>продвинтуый</a:t>
            </a:r>
            <a:r>
              <a:rPr lang="ru-RU" sz="3200" dirty="0"/>
              <a:t> </a:t>
            </a:r>
            <a:r>
              <a:rPr lang="ru-RU" sz="3200" dirty="0" err="1"/>
              <a:t>уроыень</a:t>
            </a:r>
            <a:endParaRPr sz="3200" dirty="0"/>
          </a:p>
        </p:txBody>
      </p:sp>
      <p:sp>
        <p:nvSpPr>
          <p:cNvPr id="466" name="Google Shape;466;g29a82f73689_0_0"/>
          <p:cNvSpPr txBox="1">
            <a:spLocks noGrp="1"/>
          </p:cNvSpPr>
          <p:nvPr>
            <p:ph type="subTitle" idx="1"/>
          </p:nvPr>
        </p:nvSpPr>
        <p:spPr>
          <a:xfrm>
            <a:off x="540000" y="3413395"/>
            <a:ext cx="3852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</a:t>
            </a:r>
            <a:r>
              <a:rPr lang="ru-RU" dirty="0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br>
              <a:rPr lang="ru" dirty="0">
                <a:solidFill>
                  <a:srgbClr val="191816"/>
                </a:solidFill>
              </a:rPr>
            </a:br>
            <a:r>
              <a:rPr lang="ru" dirty="0">
                <a:solidFill>
                  <a:srgbClr val="191816"/>
                </a:solidFill>
              </a:rPr>
              <a:t>Узнаем про продвинутые операции над </a:t>
            </a:r>
            <a:r>
              <a:rPr lang="en-US" dirty="0" err="1">
                <a:solidFill>
                  <a:srgbClr val="191816"/>
                </a:solidFill>
              </a:rPr>
              <a:t>DataFrame</a:t>
            </a:r>
            <a:r>
              <a:rPr lang="ru" dirty="0">
                <a:solidFill>
                  <a:srgbClr val="191816"/>
                </a:solidFill>
              </a:rPr>
              <a:t> Spark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1: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72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Дан набор данных с информацией о студентах и их оценках по предметам. Необходимо использовать функцию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pivot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для трансформации данных таким образом, чтобы получить таблицу, в которой строки будут соответствовать студентам, столбцы - предметам, а значения - их оценкам. Затем вывести средние оценки студентов по каждому предмету.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99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1: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E79E14-6D02-4AC5-86C1-FD67A884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58" y="1171800"/>
            <a:ext cx="3650687" cy="3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2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23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Найти среднее значение продаж для каждого месяца по каждому продукту, а также для каждого продукта найти месяц с наибольшим объемом продаж.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4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2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65D98B-E93D-431C-8C9E-F3D2D2C3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26" y="1101343"/>
            <a:ext cx="6528547" cy="34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5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3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88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Предположим, у вас есть набор данных с информацией о продажах в разных регионах. Вам нужно использовать оконные функции для вычисления среднего объема продаж по регионам за последние 3 месяца. Среднее значение приведите к формату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DoubleType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44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3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47E351-DB3E-4E74-9FB4-2DEBDA90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69" y="1171800"/>
            <a:ext cx="5558893" cy="34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70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4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20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Вам предоставлен набор данных с информацией о покупках в интернет-магазине. Необходимо написать пользовательскую функцию (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udf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), которая будет преобразовывать категорию товара в стоимость доставки. Для этого предположим, что стоимость доставки зависит от категории товара, следующим способом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94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4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A6D1F3-83DE-414A-BA99-8A2D7442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2" y="1117990"/>
            <a:ext cx="6235290" cy="35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1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5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29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Создайте новый столбец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, используя пользовательскую функцию (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udf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). Функция должна принимать значение из одного столбца, выполнить какое-то простое вычисление и возвращать результат в новый столбец.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89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5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058C96-7B65-4EE8-A085-632BB882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087" y="1171800"/>
            <a:ext cx="5994849" cy="35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8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9"/>
          <p:cNvCxnSpPr>
            <a:cxnSpLocks/>
            <a:stCxn id="472" idx="4"/>
          </p:cNvCxnSpPr>
          <p:nvPr/>
        </p:nvCxnSpPr>
        <p:spPr>
          <a:xfrm>
            <a:off x="715775" y="1791601"/>
            <a:ext cx="0" cy="131963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9"/>
          <p:cNvCxnSpPr>
            <a:cxnSpLocks/>
          </p:cNvCxnSpPr>
          <p:nvPr/>
        </p:nvCxnSpPr>
        <p:spPr>
          <a:xfrm>
            <a:off x="715775" y="3462838"/>
            <a:ext cx="16" cy="4972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9"/>
          <p:cNvSpPr txBox="1">
            <a:spLocks noGrp="1"/>
          </p:cNvSpPr>
          <p:nvPr>
            <p:ph type="subTitle" idx="1"/>
          </p:nvPr>
        </p:nvSpPr>
        <p:spPr>
          <a:xfrm>
            <a:off x="1084200" y="1418400"/>
            <a:ext cx="1638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/>
              <a:t>Архитектура Spark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9" name="Google Shape;479;p9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/>
              <a:t>RDD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9"/>
          <p:cNvSpPr txBox="1">
            <a:spLocks noGrp="1"/>
          </p:cNvSpPr>
          <p:nvPr>
            <p:ph type="subTitle" idx="3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tx1"/>
                </a:solidFill>
              </a:rPr>
              <a:t>Dataframe</a:t>
            </a:r>
            <a:endParaRPr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1" name="Google Shape;481;p9"/>
          <p:cNvSpPr txBox="1">
            <a:spLocks noGrp="1"/>
          </p:cNvSpPr>
          <p:nvPr>
            <p:ph type="subTitle" idx="4"/>
          </p:nvPr>
        </p:nvSpPr>
        <p:spPr>
          <a:xfrm>
            <a:off x="1008000" y="387575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tx1"/>
                </a:solidFill>
              </a:rPr>
              <a:t>DataFrame продвинутый уровень</a:t>
            </a:r>
            <a:endParaRPr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2" name="Google Shape;482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курса</a:t>
            </a:r>
            <a:endParaRPr dirty="0"/>
          </a:p>
        </p:txBody>
      </p:sp>
      <p:sp>
        <p:nvSpPr>
          <p:cNvPr id="483" name="Google Shape;483;p9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35" name="Google Shape;472;p9">
            <a:extLst>
              <a:ext uri="{FF2B5EF4-FFF2-40B4-BE49-F238E27FC236}">
                <a16:creationId xmlns:a16="http://schemas.microsoft.com/office/drawing/2014/main" id="{E64E416F-3E28-4725-9187-B4384CD4A4FE}"/>
              </a:ext>
            </a:extLst>
          </p:cNvPr>
          <p:cNvSpPr/>
          <p:nvPr/>
        </p:nvSpPr>
        <p:spPr>
          <a:xfrm>
            <a:off x="539975" y="2223149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" name="Google Shape;473;p9">
            <a:extLst>
              <a:ext uri="{FF2B5EF4-FFF2-40B4-BE49-F238E27FC236}">
                <a16:creationId xmlns:a16="http://schemas.microsoft.com/office/drawing/2014/main" id="{CB24405A-280B-412E-BCC4-FF51DF3F07B5}"/>
              </a:ext>
            </a:extLst>
          </p:cNvPr>
          <p:cNvSpPr/>
          <p:nvPr/>
        </p:nvSpPr>
        <p:spPr>
          <a:xfrm>
            <a:off x="539975" y="3980246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Google Shape;472;p9">
            <a:extLst>
              <a:ext uri="{FF2B5EF4-FFF2-40B4-BE49-F238E27FC236}">
                <a16:creationId xmlns:a16="http://schemas.microsoft.com/office/drawing/2014/main" id="{130A8EF9-327E-40D7-A0DD-D4EDC5573F4E}"/>
              </a:ext>
            </a:extLst>
          </p:cNvPr>
          <p:cNvSpPr/>
          <p:nvPr/>
        </p:nvSpPr>
        <p:spPr>
          <a:xfrm>
            <a:off x="539975" y="3097934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6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42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Применить пользовательскую функцию к данным в колонке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19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6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E34B87-B09E-4486-AC84-5BF64409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06" y="1171800"/>
            <a:ext cx="4164200" cy="3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1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Домашнее задание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209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есть набор данных о продажах продуктов с информацией о дате продаж, категории продукта, количестве и выручке от продаж.</a:t>
            </a:r>
            <a:endParaRPr lang="ru-RU" sz="2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Надо</a:t>
            </a:r>
            <a:r>
              <a:rPr lang="en-US" sz="1800" dirty="0">
                <a:latin typeface="IBM Plex Sans" panose="020B0503050203000203" pitchFamily="34" charset="0"/>
              </a:rPr>
              <a:t>: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BBD3004-EA35-47B8-9111-ED894D4D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2316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740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Домашнее задание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545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1. Используя Apache Spark, загрузите предоставленный набор данных в 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(пример данных ниже).</a:t>
            </a:r>
            <a:endParaRPr lang="ru-RU" sz="10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("2023-11-20", "Electronics", 100, 12000),</a:t>
            </a:r>
            <a:r>
              <a:rPr lang="en-US" sz="1000" dirty="0"/>
              <a:t> 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("2023-11-21", "Electronics", 110, 13000),</a:t>
            </a:r>
            <a:endParaRPr lang="ru-RU" sz="10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("2023-11-22", "Electronics", 105, 12500),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("2023-11-20",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Clothing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", 300, 15000),</a:t>
            </a:r>
            <a:endParaRPr lang="ru-RU" sz="10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("2023-11-21",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Clothing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", 280, 14000),</a:t>
            </a:r>
            <a:r>
              <a:rPr lang="en-US" sz="1000" dirty="0"/>
              <a:t> 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("2023-11-22",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Clothing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", 320, 16000),</a:t>
            </a:r>
            <a:endParaRPr lang="ru-RU" sz="10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("2023-11-20",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Books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", 150, 9000),</a:t>
            </a:r>
            <a:r>
              <a:rPr lang="en-US" sz="1000" dirty="0"/>
              <a:t> 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("2023-11-21",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Books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", 200, 12000),</a:t>
            </a:r>
            <a:endParaRPr lang="ru-RU" sz="10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("2023-11-22",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Books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", 180, 10000)</a:t>
            </a:r>
            <a:endParaRPr lang="ru-RU" sz="10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Столбцы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date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",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category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",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quantity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", "</a:t>
            </a:r>
            <a:r>
              <a:rPr lang="ru-RU" sz="10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revenue</a:t>
            </a:r>
            <a:r>
              <a:rPr lang="ru-RU" sz="10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"</a:t>
            </a:r>
            <a:endParaRPr lang="ru-RU" sz="1000" b="0" dirty="0">
              <a:effectLst/>
            </a:endParaRPr>
          </a:p>
          <a:p>
            <a:br>
              <a:rPr lang="ru-RU" sz="1000" dirty="0"/>
            </a:br>
            <a:endParaRPr lang="en-US" sz="10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BBD3004-EA35-47B8-9111-ED894D4D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2316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66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Домашнее задание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276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2. С использованием оконных функций, рассчитайте среднее выручки от продаж для каждой категории продукта.</a:t>
            </a:r>
            <a:endParaRPr lang="ru-RU" sz="11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3. Примените операцию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pivot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для того, чтобы преобразовать полученные данные таким образом, чтобы в качестве строк были категории продуктов, в качестве столбцов были дни, а значениями были средние значения выручки от продаж за соответствующий день.</a:t>
            </a:r>
            <a:endParaRPr lang="ru-RU" sz="1100" b="0" dirty="0">
              <a:effectLst/>
            </a:endParaRPr>
          </a:p>
          <a:p>
            <a:br>
              <a:rPr lang="ru-RU" sz="1100" dirty="0"/>
            </a:br>
            <a:br>
              <a:rPr lang="ru-RU" sz="1000" dirty="0"/>
            </a:br>
            <a:endParaRPr lang="en-US" sz="10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BBD3004-EA35-47B8-9111-ED894D4D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2316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74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Домашнее задание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74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br>
              <a:rPr lang="ru-RU" sz="1600" dirty="0"/>
            </a:br>
            <a:br>
              <a:rPr lang="ru-RU" sz="1600" dirty="0"/>
            </a:br>
            <a:r>
              <a:rPr lang="ru-RU" sz="1600" dirty="0"/>
              <a:t>результат:</a:t>
            </a:r>
            <a:endParaRPr lang="en-US" sz="16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BBD3004-EA35-47B8-9111-ED894D4D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2316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A5A1360-3E91-4650-B3F8-4DA7E974E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917217"/>
              </p:ext>
            </p:extLst>
          </p:nvPr>
        </p:nvGraphicFramePr>
        <p:xfrm>
          <a:off x="1936128" y="2316162"/>
          <a:ext cx="4382170" cy="1601563"/>
        </p:xfrm>
        <a:graphic>
          <a:graphicData uri="http://schemas.openxmlformats.org/drawingml/2006/table">
            <a:tbl>
              <a:tblPr/>
              <a:tblGrid>
                <a:gridCol w="1102945">
                  <a:extLst>
                    <a:ext uri="{9D8B030D-6E8A-4147-A177-3AD203B41FA5}">
                      <a16:colId xmlns:a16="http://schemas.microsoft.com/office/drawing/2014/main" val="3628015337"/>
                    </a:ext>
                  </a:extLst>
                </a:gridCol>
                <a:gridCol w="1088140">
                  <a:extLst>
                    <a:ext uri="{9D8B030D-6E8A-4147-A177-3AD203B41FA5}">
                      <a16:colId xmlns:a16="http://schemas.microsoft.com/office/drawing/2014/main" val="2524168545"/>
                    </a:ext>
                  </a:extLst>
                </a:gridCol>
                <a:gridCol w="1088140">
                  <a:extLst>
                    <a:ext uri="{9D8B030D-6E8A-4147-A177-3AD203B41FA5}">
                      <a16:colId xmlns:a16="http://schemas.microsoft.com/office/drawing/2014/main" val="3049981094"/>
                    </a:ext>
                  </a:extLst>
                </a:gridCol>
                <a:gridCol w="1102945">
                  <a:extLst>
                    <a:ext uri="{9D8B030D-6E8A-4147-A177-3AD203B41FA5}">
                      <a16:colId xmlns:a16="http://schemas.microsoft.com/office/drawing/2014/main" val="232781195"/>
                    </a:ext>
                  </a:extLst>
                </a:gridCol>
              </a:tblGrid>
              <a:tr h="57198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category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2023-11-20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2023-11-21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2023-11-22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360914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Electronics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12000   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12500   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12500   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716502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Clothing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15000   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14500   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15000   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319826"/>
                  </a:ext>
                </a:extLst>
              </a:tr>
              <a:tr h="343192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Books 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9000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10500   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10333.33 </a:t>
                      </a:r>
                      <a:endParaRPr lang="ru-RU" dirty="0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214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001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g28217bbd9e8_1_8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753" name="Google Shape;753;g28217bbd9e8_1_8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8217bbd9e8_1_8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28217bbd9e8_1_8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28217bbd9e8_1_815"/>
          <p:cNvSpPr txBox="1"/>
          <p:nvPr/>
        </p:nvSpPr>
        <p:spPr>
          <a:xfrm rot="-622610">
            <a:off x="2139343" y="2021709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7" name="Google Shape;757;g28217bbd9e8_1_815"/>
          <p:cNvSpPr txBox="1"/>
          <p:nvPr/>
        </p:nvSpPr>
        <p:spPr>
          <a:xfrm rot="489937">
            <a:off x="3056623" y="3652055"/>
            <a:ext cx="2669767" cy="36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8" name="Google Shape;758;g28217bbd9e8_1_815"/>
          <p:cNvSpPr txBox="1"/>
          <p:nvPr/>
        </p:nvSpPr>
        <p:spPr>
          <a:xfrm rot="489937">
            <a:off x="4902746" y="1396917"/>
            <a:ext cx="2669767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Оконные функции: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1. Что такое оконная функция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2. Какие типы оконных функций поддерживаются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3. Как создать окно для оконной функции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4. В чем разница между оконной функцией и обычной агрегирующей функцией?</a:t>
            </a:r>
            <a:endParaRPr lang="ru-RU" sz="2800" b="0" dirty="0">
              <a:effectLst/>
            </a:endParaRPr>
          </a:p>
          <a:p>
            <a:br>
              <a:rPr lang="ru-RU" sz="2800" dirty="0"/>
            </a:br>
            <a:br>
              <a:rPr lang="ru-RU" sz="2800" dirty="0"/>
            </a:br>
            <a:endParaRPr lang="ru-RU" b="0" dirty="0">
              <a:effectLst/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5.Какую функцию мы будем использовать для того, чтобы развернуть значения строк в столбцы?</a:t>
            </a:r>
            <a:endParaRPr lang="ru-RU" sz="1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a.      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Cast</a:t>
            </a:r>
            <a:endParaRPr lang="ru-RU" sz="1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b.      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Join</a:t>
            </a:r>
            <a:endParaRPr lang="ru-RU" sz="1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c.      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Sum</a:t>
            </a:r>
            <a:endParaRPr lang="ru-RU" sz="1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4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d.      </a:t>
            </a:r>
            <a:r>
              <a:rPr lang="ru-RU" sz="140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Pivot</a:t>
            </a:r>
            <a:endParaRPr lang="ru-RU" sz="1400" dirty="0">
              <a:effectLst/>
            </a:endParaRPr>
          </a:p>
          <a:p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84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6. В чем заключается основное отличие оконных функций от группировок?</a:t>
            </a:r>
            <a:endParaRPr lang="ru-RU" sz="1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e.       Оконные функции работают только с числовыми данными</a:t>
            </a:r>
            <a:endParaRPr lang="ru-RU" sz="1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f.        Оконные функции требуют намного больше ресурсов компьютера</a:t>
            </a:r>
            <a:endParaRPr lang="ru-RU" sz="1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g.       Оконные функции применяются только к очень большим таблицам</a:t>
            </a:r>
            <a:endParaRPr lang="ru-RU" sz="1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4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h.      Оконные функции не меняют количество строк в таблице</a:t>
            </a:r>
            <a:endParaRPr lang="ru-RU" sz="1400" dirty="0">
              <a:effectLst/>
            </a:endParaRPr>
          </a:p>
          <a:p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68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7. Что такое UDF (User-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Defined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ru-RU" sz="14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Function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) в Apache Spark?</a:t>
            </a:r>
            <a:endParaRPr lang="ru-RU" sz="1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  - a) Функции, определенные пользователем, которые могут быть использованы в SQL запросах в Apache Spark</a:t>
            </a:r>
            <a:endParaRPr lang="ru-RU" sz="140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  - b) Универсальные Функциональные Декораторы, позволяющие определить пользовательские операции в Apache Spark</a:t>
            </a:r>
            <a:endParaRPr lang="ru-RU" sz="1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  - c) Функции, предоставляемые Spark для использования в пользовательских приложениях</a:t>
            </a:r>
            <a:endParaRPr lang="ru-RU" sz="1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  - d) Функции, определенные Apache для обеспечения поддержки пользовательских операций</a:t>
            </a:r>
            <a:endParaRPr lang="ru-RU" sz="1400" b="0" dirty="0">
              <a:effectLst/>
            </a:endParaRPr>
          </a:p>
          <a:p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39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8. Каково назначение оконных функций в SQL?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a) Для вычисления суммы значений в пределах определенного окна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b) Для работы с датами и временем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c) Для применения агрегатных функций ко всем строкам таблицы</a:t>
            </a:r>
            <a:endParaRPr lang="ru-RU" sz="2800" dirty="0">
              <a:effectLst/>
            </a:endParaRPr>
          </a:p>
          <a:p>
            <a:br>
              <a:rPr lang="ru-RU" sz="2800" dirty="0"/>
            </a:br>
            <a:br>
              <a:rPr lang="en-US" sz="2800" dirty="0"/>
            </a:br>
            <a:br>
              <a:rPr lang="ru-RU" sz="2400" dirty="0"/>
            </a:br>
            <a:br>
              <a:rPr lang="ru-RU" sz="1600" dirty="0"/>
            </a:br>
            <a:br>
              <a:rPr lang="ru-RU" sz="1600" dirty="0"/>
            </a:br>
            <a:br>
              <a:rPr lang="ru-RU" sz="1600" dirty="0"/>
            </a:b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2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9. Какие/Какое преимущества/преимущество  не имеет использование UDF в Apache Spark?</a:t>
            </a:r>
            <a:endParaRPr lang="ru-RU" sz="2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  - a) Улучшенная производительность</a:t>
            </a:r>
            <a:endParaRPr lang="ru-RU" sz="240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  - b) Уменьшение необходимости в развернутых SQL запросах</a:t>
            </a:r>
            <a:endParaRPr lang="ru-RU" sz="2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  - c) Возможность использования пользовательской логики в SQL операциях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87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10. какие виды оконных функций существуют</a:t>
            </a:r>
            <a:endParaRPr lang="ru-RU" sz="1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a) агрегирующие</a:t>
            </a:r>
            <a:endParaRPr lang="ru-RU" sz="140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b) удаляющие лишние строки</a:t>
            </a:r>
            <a:endParaRPr lang="ru-RU" sz="1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c) смещения</a:t>
            </a:r>
            <a:endParaRPr lang="ru-RU" sz="140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d) строковые</a:t>
            </a:r>
            <a:endParaRPr lang="ru-RU" sz="1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4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e) ранжирующие</a:t>
            </a:r>
            <a:endParaRPr lang="ru-RU" sz="1400" dirty="0">
              <a:effectLst/>
            </a:endParaRPr>
          </a:p>
          <a:p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br>
              <a:rPr lang="en-US" sz="1400" dirty="0"/>
            </a:br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br>
              <a:rPr lang="ru-RU" sz="1400" dirty="0"/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772774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920</Words>
  <Application>Microsoft Office PowerPoint</Application>
  <PresentationFormat>Экран (16:9)</PresentationFormat>
  <Paragraphs>158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IBM Plex Sans SemiBold</vt:lpstr>
      <vt:lpstr>Calibri</vt:lpstr>
      <vt:lpstr>Roboto</vt:lpstr>
      <vt:lpstr>IBM Plex Sans</vt:lpstr>
      <vt:lpstr>Макет шаблона GB</vt:lpstr>
      <vt:lpstr>Макет шаблона GB</vt:lpstr>
      <vt:lpstr>    Apache Spark. DataFrame – продвинтуый уроыень</vt:lpstr>
      <vt:lpstr>План курса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Spark. RDD</dc:title>
  <dc:creator>Temirkhanov Zelimkhan</dc:creator>
  <cp:lastModifiedBy>Temirkhanov Zelimkhan</cp:lastModifiedBy>
  <cp:revision>11</cp:revision>
  <dcterms:modified xsi:type="dcterms:W3CDTF">2023-11-28T13:35:28Z</dcterms:modified>
</cp:coreProperties>
</file>